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3"/>
  </p:notesMasterIdLst>
  <p:sldIdLst>
    <p:sldId id="263" r:id="rId2"/>
    <p:sldId id="267" r:id="rId3"/>
    <p:sldId id="272" r:id="rId4"/>
    <p:sldId id="289" r:id="rId5"/>
    <p:sldId id="290" r:id="rId6"/>
    <p:sldId id="291" r:id="rId7"/>
    <p:sldId id="292" r:id="rId8"/>
    <p:sldId id="293" r:id="rId9"/>
    <p:sldId id="294" r:id="rId10"/>
    <p:sldId id="273" r:id="rId11"/>
    <p:sldId id="281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780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9E1A6-BCDC-4CC4-9F5F-89BD966145E3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14E90-4F0A-4245-AE05-6321880B3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1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938C02-F196-490D-86A7-A66C41BC9907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3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14E90-4F0A-4245-AE05-6321880B3C9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20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3CFF5-B0A2-402C-8B61-E374F1820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ADBEF7-F6F7-494C-8FBE-D5B2B9BFE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D28E9-D621-4C79-9FE7-5880A2BE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62929B-731A-48B6-BCD4-DB645BC43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35294C-5D52-49F4-A921-0FD385E2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72682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68360-B842-44AD-912C-35A100D2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F19373-2786-4DA3-87CB-58044C197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A5478D-22B2-481A-8059-14C17DAF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B65FC6-2347-40BB-9DC4-9019CA4F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4B6C49-EADD-467B-B757-58DE8093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81526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8A0E61-83B6-4E03-BCB4-04CBF2110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8E184B-91E5-474F-A6FA-CD910659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D8E77-4D99-449D-9AEF-CA402D466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BDA6CA-F1FB-465A-977A-79CF13BD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CDDD5-0ABF-4356-98C8-4CF487D9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76041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29606E3-6025-4BB9-B47A-0521C2EEE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61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03154-DD9F-457C-83A6-D031D9F9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4D5DF0-C97B-451A-A558-EBA0956E5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54A7F6-DAF1-4885-85C9-31290B11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BBB3CD-3539-411B-A12B-0E38CE3D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A06E2-8B1C-496B-AA46-F0483198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58450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10F55-9ADF-4A7E-A61D-C13FB2126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B6D2AF-1F19-48D1-9707-DDA9D8D39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67AA6E-C6BE-410D-9354-38398895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D6089B-596D-4839-984A-7072BFED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FC91B3-2805-432D-B631-15E705A0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4468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74691-40BB-47DD-9874-01421F4A1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D82BF-78D3-4BBE-BC72-F5E8172DF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0C89DF-8EBE-4CC4-AB71-32D661B6C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D159C-2FBC-4B93-8FE9-9836E3F8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5CD0E6-5DEB-4D35-897C-124B5BDC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E8125-1B8C-4483-AD8F-82FD09A2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84708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604D4-5798-47AC-A4F1-F406CDCA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A8DBAE-AA04-4EFA-9C67-739316A60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96AC45-93D1-48E3-8117-C4C012FE7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816AF6-BE89-47FF-8AF7-EAE918CCD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A124F3-957A-48A8-8A9D-14C761B02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316D60-8085-410C-8EAF-9B2B2A16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E5671A-7344-4FC3-AC18-5B3028AC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6D179C-56E4-40F0-A9DA-DB333B61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00113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210AE-A248-4126-AB3D-4D6F1635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2B7AFF-EDAF-425D-A1C7-DE829077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C8F928-9093-4E56-9485-838794D6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07B94B-23C2-4807-A6B1-59F677311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54421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4881A4-9AB1-4F8E-BB01-CE27F3F4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3E99E2-FD7C-42F0-9A41-A05DA90A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236153-2127-479E-9AE8-289A389F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74799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22EDF-162A-4E1C-BE59-86466928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79D2B7-21CC-46B5-9AC8-2F5B6B1A9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05DCEC-FA2F-4E27-8397-7BA3B8313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895C89-DA45-4D5E-8C5F-D66F1FC5C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DF9230-B7AD-4A4C-A993-D028E947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4BDF45-CB88-4A3D-9A70-E1DE8CD7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8234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77EA9-68EA-4AE3-B401-84D2242AB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5F75CD-CE1F-476B-8118-14D17B96F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EBE05E-493D-4543-AA6F-9A436C175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6C1BA3-AC96-4C46-920D-F0B49EBBA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1B4B32-8F71-4603-BF7E-A69D9900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DD995D-F66B-43B8-911E-72166BA4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77187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CA0FA-FE7A-4598-B7AD-0BF6D40A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7A085F-5E87-4113-B510-403BB8A58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18B0D4-2236-47CF-84BF-6B4627118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385D9-2087-4ABD-95CC-26E7702D8F5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611E4B-B2A9-496B-AE24-609DF12B2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07422E-8C5A-47B7-94C5-490F93A21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3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ransition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roik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ya-rossii.ru/" TargetMode="External"/><Relationship Id="rId5" Type="http://schemas.openxmlformats.org/officeDocument/2006/relationships/hyperlink" Target="https://oroik.com/v-pomoshh-pedagogu-opk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/>
        </p:nvSpPr>
        <p:spPr>
          <a:xfrm>
            <a:off x="453685" y="449856"/>
            <a:ext cx="11230378" cy="600155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2706" y="5173277"/>
            <a:ext cx="108108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cs typeface="Times New Roman" panose="02020603050405020304" pitchFamily="18" charset="0"/>
              </a:rPr>
              <a:t>Председатель отдела религиозного образования Московской </a:t>
            </a:r>
            <a:r>
              <a:rPr lang="ru-RU" sz="2400" b="1" dirty="0" smtClean="0">
                <a:cs typeface="Times New Roman" panose="02020603050405020304" pitchFamily="18" charset="0"/>
              </a:rPr>
              <a:t>епархии</a:t>
            </a:r>
            <a:endParaRPr lang="ru-RU" sz="2400" b="1" strike="sngStrike" dirty="0">
              <a:cs typeface="Times New Roman" panose="02020603050405020304" pitchFamily="18" charset="0"/>
            </a:endParaRPr>
          </a:p>
          <a:p>
            <a:pPr algn="r"/>
            <a:r>
              <a:rPr lang="ru-RU" sz="2800" b="1" dirty="0">
                <a:cs typeface="Times New Roman" panose="02020603050405020304" pitchFamily="18" charset="0"/>
              </a:rPr>
              <a:t>иеромонах </a:t>
            </a:r>
            <a:r>
              <a:rPr lang="ru-RU" sz="2800" b="1" dirty="0" err="1">
                <a:cs typeface="Times New Roman" panose="02020603050405020304" pitchFamily="18" charset="0"/>
              </a:rPr>
              <a:t>Онисим</a:t>
            </a:r>
            <a:r>
              <a:rPr lang="ru-RU" sz="2800" b="1" dirty="0"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cs typeface="Times New Roman" panose="02020603050405020304" pitchFamily="18" charset="0"/>
              </a:rPr>
              <a:t>Бамблевский</a:t>
            </a:r>
            <a:r>
              <a:rPr lang="ru-RU" sz="2800" b="1" dirty="0"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4490FB-F1B2-4B8E-9947-541B338041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7" b="20787"/>
          <a:stretch/>
        </p:blipFill>
        <p:spPr>
          <a:xfrm>
            <a:off x="3593898" y="915282"/>
            <a:ext cx="494995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8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939A5-644C-41E8-A3E9-4EBBB53A5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19A67F-F10D-4E62-8D94-4F055B85ADAC}"/>
              </a:ext>
            </a:extLst>
          </p:cNvPr>
          <p:cNvSpPr txBox="1"/>
          <p:nvPr/>
        </p:nvSpPr>
        <p:spPr>
          <a:xfrm>
            <a:off x="374573" y="1417320"/>
            <a:ext cx="1151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3837" y="1225436"/>
            <a:ext cx="1114432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cs typeface="Times New Roman" panose="02020603050405020304" pitchFamily="18" charset="0"/>
              </a:rPr>
              <a:t>Отдел религиозного образования </a:t>
            </a:r>
          </a:p>
          <a:p>
            <a:pPr algn="ctr"/>
            <a:r>
              <a:rPr lang="ru-RU" sz="2800" b="1" dirty="0">
                <a:cs typeface="Times New Roman" panose="02020603050405020304" pitchFamily="18" charset="0"/>
              </a:rPr>
              <a:t>Московской епархии</a:t>
            </a:r>
          </a:p>
          <a:p>
            <a:pPr algn="ctr"/>
            <a:endParaRPr lang="ru-RU" sz="2800" b="1" dirty="0"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ea typeface="Calibri" panose="020F0502020204030204" pitchFamily="34" charset="0"/>
              </a:rPr>
              <a:t>Сайт: </a:t>
            </a:r>
            <a:r>
              <a:rPr lang="en-GB" sz="2400" b="1" dirty="0">
                <a:ea typeface="Calibri" panose="020F0502020204030204" pitchFamily="34" charset="0"/>
                <a:hlinkClick r:id="rId3"/>
              </a:rPr>
              <a:t>https://oroik.com/</a:t>
            </a:r>
            <a:endParaRPr lang="ru-RU" sz="2400" b="1" dirty="0"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b="1" dirty="0"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ea typeface="Calibri" panose="020F0502020204030204" pitchFamily="34" charset="0"/>
              </a:rPr>
              <a:t>Телефон: 8 (499) 390-63-28</a:t>
            </a:r>
            <a:endParaRPr lang="en-GB" sz="2400" b="1" dirty="0"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ea typeface="Calibri" panose="020F0502020204030204" pitchFamily="34" charset="0"/>
              </a:rPr>
              <a:t>E-mail</a:t>
            </a:r>
            <a:r>
              <a:rPr lang="ru-RU" sz="2400" b="1" dirty="0">
                <a:ea typeface="Calibri" panose="020F0502020204030204" pitchFamily="34" charset="0"/>
              </a:rPr>
              <a:t>: </a:t>
            </a:r>
            <a:r>
              <a:rPr lang="en-GB" sz="2400" b="1" dirty="0">
                <a:ea typeface="Calibri" panose="020F0502020204030204" pitchFamily="34" charset="0"/>
              </a:rPr>
              <a:t>otdelromos@gmail.com</a:t>
            </a:r>
            <a:endParaRPr lang="ru-RU" sz="2400" b="1" dirty="0"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EB0017-887A-4311-B074-F0F58F7815D0}"/>
              </a:ext>
            </a:extLst>
          </p:cNvPr>
          <p:cNvSpPr txBox="1"/>
          <p:nvPr/>
        </p:nvSpPr>
        <p:spPr>
          <a:xfrm>
            <a:off x="11226800" y="116142"/>
            <a:ext cx="74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40" y="2936969"/>
            <a:ext cx="5853023" cy="195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73616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939A5-644C-41E8-A3E9-4EBBB53A5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19A67F-F10D-4E62-8D94-4F055B85ADAC}"/>
              </a:ext>
            </a:extLst>
          </p:cNvPr>
          <p:cNvSpPr txBox="1"/>
          <p:nvPr/>
        </p:nvSpPr>
        <p:spPr>
          <a:xfrm>
            <a:off x="374573" y="1417320"/>
            <a:ext cx="1151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6974" y="2653345"/>
            <a:ext cx="11138052" cy="100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211" y="4216376"/>
            <a:ext cx="2828789" cy="17740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EB0017-887A-4311-B074-F0F58F7815D0}"/>
              </a:ext>
            </a:extLst>
          </p:cNvPr>
          <p:cNvSpPr txBox="1"/>
          <p:nvPr/>
        </p:nvSpPr>
        <p:spPr>
          <a:xfrm>
            <a:off x="11117766" y="116142"/>
            <a:ext cx="85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1205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939A5-644C-41E8-A3E9-4EBBB53A5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19A67F-F10D-4E62-8D94-4F055B85ADAC}"/>
              </a:ext>
            </a:extLst>
          </p:cNvPr>
          <p:cNvSpPr txBox="1"/>
          <p:nvPr/>
        </p:nvSpPr>
        <p:spPr>
          <a:xfrm>
            <a:off x="374573" y="1417320"/>
            <a:ext cx="1151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1860" y="1564395"/>
            <a:ext cx="111380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46967" y="1472125"/>
            <a:ext cx="775294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Участие в пилотном проекте по духовно-нравственному воспитанию школьников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«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Имя России»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74096-D5BE-4E8B-B6F5-00BCE1FF6974}"/>
              </a:ext>
            </a:extLst>
          </p:cNvPr>
          <p:cNvSpPr txBox="1"/>
          <p:nvPr/>
        </p:nvSpPr>
        <p:spPr>
          <a:xfrm>
            <a:off x="11426414" y="116142"/>
            <a:ext cx="54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147" y="4896961"/>
            <a:ext cx="1559263" cy="977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" y="1891841"/>
            <a:ext cx="3834392" cy="29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60872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939A5-644C-41E8-A3E9-4EBBB53A5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12192000" cy="6892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19A67F-F10D-4E62-8D94-4F055B85ADAC}"/>
              </a:ext>
            </a:extLst>
          </p:cNvPr>
          <p:cNvSpPr txBox="1"/>
          <p:nvPr/>
        </p:nvSpPr>
        <p:spPr>
          <a:xfrm>
            <a:off x="374573" y="1417320"/>
            <a:ext cx="1151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30B49-07C6-404E-9C7E-D0F1C76276B6}"/>
              </a:ext>
            </a:extLst>
          </p:cNvPr>
          <p:cNvSpPr txBox="1"/>
          <p:nvPr/>
        </p:nvSpPr>
        <p:spPr>
          <a:xfrm>
            <a:off x="11426414" y="116142"/>
            <a:ext cx="54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9307" y="2819469"/>
            <a:ext cx="12191999" cy="260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858" y="127212"/>
            <a:ext cx="10417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 методическое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4652366"/>
            <a:ext cx="2133600" cy="1338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E5A2F3-C1A3-4C14-8555-860F491B888E}"/>
              </a:ext>
            </a:extLst>
          </p:cNvPr>
          <p:cNvSpPr txBox="1"/>
          <p:nvPr/>
        </p:nvSpPr>
        <p:spPr>
          <a:xfrm>
            <a:off x="371857" y="1754213"/>
            <a:ext cx="107861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ea typeface="Tahoma" panose="020B0604030504040204" pitchFamily="34" charset="0"/>
                <a:cs typeface="Times New Roman" panose="02020603050405020304" pitchFamily="18" charset="0"/>
              </a:rPr>
              <a:t>Соответствуют: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 федеральным государственным образовательным </a:t>
            </a:r>
            <a:r>
              <a:rPr lang="ru-RU" sz="2000" dirty="0">
                <a:ea typeface="Tahoma" panose="020B0604030504040204" pitchFamily="34" charset="0"/>
                <a:cs typeface="Times New Roman" panose="02020603050405020304" pitchFamily="18" charset="0"/>
              </a:rPr>
              <a:t>стандартами </a:t>
            </a:r>
            <a:r>
              <a:rPr lang="ru-RU" sz="20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основного </a:t>
            </a:r>
            <a:r>
              <a:rPr lang="ru-RU" sz="2000" dirty="0">
                <a:ea typeface="Tahoma" panose="020B0604030504040204" pitchFamily="34" charset="0"/>
                <a:cs typeface="Times New Roman" panose="02020603050405020304" pitchFamily="18" charset="0"/>
              </a:rPr>
              <a:t>общего и среднего общего </a:t>
            </a:r>
            <a:r>
              <a:rPr lang="ru-RU" sz="20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примерным</a:t>
            </a:r>
            <a:r>
              <a:rPr lang="ru-RU" sz="2000" strike="sngStrike" dirty="0"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основным образовательным программам основного </a:t>
            </a:r>
            <a:r>
              <a:rPr lang="ru-RU" sz="2000" dirty="0">
                <a:ea typeface="Tahoma" panose="020B0604030504040204" pitchFamily="34" charset="0"/>
                <a:cs typeface="Times New Roman" panose="02020603050405020304" pitchFamily="18" charset="0"/>
              </a:rPr>
              <a:t>общего и среднего общего </a:t>
            </a:r>
            <a:r>
              <a:rPr lang="ru-RU" sz="20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ea typeface="Tahoma" panose="020B0604030504040204" pitchFamily="34" charset="0"/>
                <a:cs typeface="Times New Roman" panose="02020603050405020304" pitchFamily="18" charset="0"/>
              </a:rPr>
              <a:t>Разработаны </a:t>
            </a:r>
            <a:r>
              <a:rPr lang="ru-RU" sz="20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ea typeface="Tahoma" panose="020B0604030504040204" pitchFamily="34" charset="0"/>
                <a:cs typeface="Times New Roman" panose="02020603050405020304" pitchFamily="18" charset="0"/>
              </a:rPr>
              <a:t>учётом содержания учебников, входящих в федеральный перечень учебников по предметной области «Основы духовно-нравственной культуры народов России</a:t>
            </a:r>
            <a:r>
              <a:rPr lang="ru-RU" sz="20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267" y="1063377"/>
            <a:ext cx="11474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Программа </a:t>
            </a:r>
            <a:r>
              <a:rPr lang="ru-RU" sz="2400" b="1" dirty="0" smtClean="0"/>
              <a:t>по духовно-нравственному воспитанию школьников «Имя </a:t>
            </a:r>
            <a:r>
              <a:rPr lang="ru-RU" sz="2400" b="1" dirty="0"/>
              <a:t>России» реализуется в формате общешкольного классного </a:t>
            </a:r>
            <a:r>
              <a:rPr lang="ru-RU" sz="2400" b="1" dirty="0" smtClean="0"/>
              <a:t>часа (внеурочная деятельность)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8021" y="5195197"/>
            <a:ext cx="116791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a typeface="Tahoma" panose="020B0604030504040204" pitchFamily="34" charset="0"/>
                <a:cs typeface="Times New Roman" panose="02020603050405020304" pitchFamily="18" charset="0"/>
              </a:rPr>
              <a:t>Авторы программы: </a:t>
            </a:r>
            <a:r>
              <a:rPr lang="ru-RU" sz="2400" dirty="0">
                <a:ea typeface="Tahoma" panose="020B0604030504040204" pitchFamily="34" charset="0"/>
                <a:cs typeface="Times New Roman" panose="02020603050405020304" pitchFamily="18" charset="0"/>
              </a:rPr>
              <a:t>протоиерей Игорь Фомин, иерей Александр Кузнецов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674488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939A5-644C-41E8-A3E9-4EBBB53A5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19A67F-F10D-4E62-8D94-4F055B85ADAC}"/>
              </a:ext>
            </a:extLst>
          </p:cNvPr>
          <p:cNvSpPr txBox="1"/>
          <p:nvPr/>
        </p:nvSpPr>
        <p:spPr>
          <a:xfrm>
            <a:off x="374573" y="1417320"/>
            <a:ext cx="1151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30B49-07C6-404E-9C7E-D0F1C76276B6}"/>
              </a:ext>
            </a:extLst>
          </p:cNvPr>
          <p:cNvSpPr txBox="1"/>
          <p:nvPr/>
        </p:nvSpPr>
        <p:spPr>
          <a:xfrm>
            <a:off x="11426414" y="116142"/>
            <a:ext cx="54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9307" y="2819469"/>
            <a:ext cx="12191999" cy="260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cs typeface="Arial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312" y="5205454"/>
            <a:ext cx="2133600" cy="13380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6292" y="238954"/>
            <a:ext cx="10652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методологическая основы программы  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544009"/>
              </p:ext>
            </p:extLst>
          </p:nvPr>
        </p:nvGraphicFramePr>
        <p:xfrm>
          <a:off x="374573" y="1364974"/>
          <a:ext cx="11598838" cy="3840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99419">
                  <a:extLst>
                    <a:ext uri="{9D8B030D-6E8A-4147-A177-3AD203B41FA5}">
                      <a16:colId xmlns:a16="http://schemas.microsoft.com/office/drawing/2014/main" val="1536451435"/>
                    </a:ext>
                  </a:extLst>
                </a:gridCol>
                <a:gridCol w="5799419">
                  <a:extLst>
                    <a:ext uri="{9D8B030D-6E8A-4147-A177-3AD203B41FA5}">
                      <a16:colId xmlns:a16="http://schemas.microsoft.com/office/drawing/2014/main" val="2034275926"/>
                    </a:ext>
                  </a:extLst>
                </a:gridCol>
              </a:tblGrid>
              <a:tr h="1826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Программа «Имя России» </a:t>
                      </a:r>
                      <a:endParaRPr lang="ru-RU" sz="2800" b="1" dirty="0">
                        <a:solidFill>
                          <a:prstClr val="whit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Духовно-нравственное и патриотическое воспитание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Приобщение к ценностным нормам, духовным идеалам отечественной культуры, обогащение внутреннего мира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Развитие и воспитание личности гражданина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290647"/>
                  </a:ext>
                </a:extLst>
              </a:tr>
              <a:tr h="51485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Реализация</a:t>
                      </a:r>
                      <a:r>
                        <a:rPr lang="ru-RU" sz="2800" b="1" dirty="0" smtClean="0">
                          <a:latin typeface="+mn-lt"/>
                          <a:cs typeface="Times New Roman" panose="02020603050405020304" pitchFamily="18" charset="0"/>
                        </a:rPr>
                        <a:t> целей и задач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Стратегия национальной безопасности Российской Федерации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Стратегия развития воспитания в Российской Федерации на период до 2025 года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Концепция духовно-нравственного развития и воспитания личности гражданина России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354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018156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939A5-644C-41E8-A3E9-4EBBB53A5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12192000" cy="6892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19A67F-F10D-4E62-8D94-4F055B85ADAC}"/>
              </a:ext>
            </a:extLst>
          </p:cNvPr>
          <p:cNvSpPr txBox="1"/>
          <p:nvPr/>
        </p:nvSpPr>
        <p:spPr>
          <a:xfrm>
            <a:off x="374573" y="1417320"/>
            <a:ext cx="1151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30B49-07C6-404E-9C7E-D0F1C76276B6}"/>
              </a:ext>
            </a:extLst>
          </p:cNvPr>
          <p:cNvSpPr txBox="1"/>
          <p:nvPr/>
        </p:nvSpPr>
        <p:spPr>
          <a:xfrm>
            <a:off x="11426414" y="116142"/>
            <a:ext cx="54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9307" y="2819469"/>
            <a:ext cx="12191999" cy="260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cs typeface="Arial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4673535"/>
            <a:ext cx="2133600" cy="1338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E5A2F3-C1A3-4C14-8555-860F491B888E}"/>
              </a:ext>
            </a:extLst>
          </p:cNvPr>
          <p:cNvSpPr txBox="1"/>
          <p:nvPr/>
        </p:nvSpPr>
        <p:spPr>
          <a:xfrm>
            <a:off x="374573" y="954815"/>
            <a:ext cx="11598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	</a:t>
            </a:r>
            <a:r>
              <a:rPr lang="ru-RU" sz="2000" dirty="0">
                <a:cs typeface="Times New Roman" panose="02020603050405020304" pitchFamily="18" charset="0"/>
              </a:rPr>
              <a:t>Представленная программа по духовно-нравственному воспитанию школьников «Имя России» </a:t>
            </a:r>
            <a:r>
              <a:rPr lang="ru-RU" sz="2000" dirty="0" smtClean="0">
                <a:cs typeface="Times New Roman" panose="02020603050405020304" pitchFamily="18" charset="0"/>
              </a:rPr>
              <a:t>апробируется </a:t>
            </a:r>
            <a:r>
              <a:rPr lang="ru-RU" sz="2000" dirty="0">
                <a:cs typeface="Times New Roman" panose="02020603050405020304" pitchFamily="18" charset="0"/>
              </a:rPr>
              <a:t>совместно с педагогическими и детско-родительскими коллективами общеобразовательных школ Западного административного округа города </a:t>
            </a:r>
            <a:r>
              <a:rPr lang="ru-RU" sz="2000" dirty="0" smtClean="0">
                <a:cs typeface="Times New Roman" panose="02020603050405020304" pitchFamily="18" charset="0"/>
              </a:rPr>
              <a:t>Москвы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C613880D-5640-4482-9D32-86473A233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071985"/>
              </p:ext>
            </p:extLst>
          </p:nvPr>
        </p:nvGraphicFramePr>
        <p:xfrm>
          <a:off x="830149" y="2230091"/>
          <a:ext cx="5343842" cy="3291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64869">
                  <a:extLst>
                    <a:ext uri="{9D8B030D-6E8A-4147-A177-3AD203B41FA5}">
                      <a16:colId xmlns:a16="http://schemas.microsoft.com/office/drawing/2014/main" val="1428964373"/>
                    </a:ext>
                  </a:extLst>
                </a:gridCol>
                <a:gridCol w="4078973">
                  <a:extLst>
                    <a:ext uri="{9D8B030D-6E8A-4147-A177-3AD203B41FA5}">
                      <a16:colId xmlns:a16="http://schemas.microsoft.com/office/drawing/2014/main" val="4022045128"/>
                    </a:ext>
                  </a:extLst>
                </a:gridCol>
              </a:tblGrid>
              <a:tr h="645868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МРСД 25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ГБОУ Школа № 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1195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ГБОУ Школа № 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1400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ГБОУ Школа № 1593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916016"/>
                  </a:ext>
                </a:extLst>
              </a:tr>
              <a:tr h="1199469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МРСД 27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ГБОУ Школа № 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ГБОУ Школа № 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843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ГБОУ Школа № 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1448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ГБОУ Школа № 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1498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ГБОУ Школа на проспекте Вернадского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180170"/>
                  </a:ext>
                </a:extLst>
              </a:tr>
              <a:tr h="645868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МРСД 28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ГБОУ Школа № 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1002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ГБОУ Школа № 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1238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ГБОУ Школа № 1467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57367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6292" y="238954"/>
            <a:ext cx="7265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Апробация в образовательных организациях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39002" y="781256"/>
            <a:ext cx="4787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4140" y="2173138"/>
            <a:ext cx="4969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Целевая аудитория:</a:t>
            </a:r>
          </a:p>
          <a:p>
            <a:r>
              <a:rPr lang="ru-RU" sz="2400" dirty="0" smtClean="0"/>
              <a:t>программа рассчитана на обучающихся 5-11 классов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5541791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939A5-644C-41E8-A3E9-4EBBB53A5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432"/>
            <a:ext cx="12192000" cy="6892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19A67F-F10D-4E62-8D94-4F055B85ADAC}"/>
              </a:ext>
            </a:extLst>
          </p:cNvPr>
          <p:cNvSpPr txBox="1"/>
          <p:nvPr/>
        </p:nvSpPr>
        <p:spPr>
          <a:xfrm>
            <a:off x="374573" y="1417320"/>
            <a:ext cx="1151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30B49-07C6-404E-9C7E-D0F1C76276B6}"/>
              </a:ext>
            </a:extLst>
          </p:cNvPr>
          <p:cNvSpPr txBox="1"/>
          <p:nvPr/>
        </p:nvSpPr>
        <p:spPr>
          <a:xfrm>
            <a:off x="11426414" y="116142"/>
            <a:ext cx="54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9307" y="2819469"/>
            <a:ext cx="12191999" cy="260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cs typeface="Arial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427" y="5292866"/>
            <a:ext cx="2097983" cy="13157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E5A2F3-C1A3-4C14-8555-860F491B888E}"/>
              </a:ext>
            </a:extLst>
          </p:cNvPr>
          <p:cNvSpPr txBox="1"/>
          <p:nvPr/>
        </p:nvSpPr>
        <p:spPr>
          <a:xfrm>
            <a:off x="268098" y="764469"/>
            <a:ext cx="61523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Процесс </a:t>
            </a:r>
            <a:r>
              <a:rPr lang="ru-RU" sz="2400" dirty="0"/>
              <a:t>знакомства учащихся с духовно-нравственными ценностями происходит через изучение биографий выдающихся исторических деятелей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65" y="2431111"/>
            <a:ext cx="6426647" cy="33097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23777" y="941222"/>
            <a:ext cx="47874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cs typeface="Times New Roman" panose="02020603050405020304" pitchFamily="18" charset="0"/>
              </a:rPr>
              <a:t>Пример </a:t>
            </a:r>
            <a:r>
              <a:rPr lang="ru-RU" sz="2000" b="1" dirty="0">
                <a:cs typeface="Times New Roman" panose="02020603050405020304" pitchFamily="18" charset="0"/>
              </a:rPr>
              <a:t>для воспитания </a:t>
            </a:r>
            <a:r>
              <a:rPr lang="ru-RU" sz="2000" dirty="0">
                <a:cs typeface="Times New Roman" panose="02020603050405020304" pitchFamily="18" charset="0"/>
              </a:rPr>
              <a:t>современной молодёжи в различных областях общественного </a:t>
            </a:r>
            <a:r>
              <a:rPr lang="ru-RU" sz="2000" dirty="0" smtClean="0">
                <a:cs typeface="Times New Roman" panose="02020603050405020304" pitchFamily="18" charset="0"/>
              </a:rPr>
              <a:t>служения: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cs typeface="Times New Roman" panose="02020603050405020304" pitchFamily="18" charset="0"/>
              </a:rPr>
              <a:t>государственный </a:t>
            </a:r>
            <a:r>
              <a:rPr lang="ru-RU" sz="2000" b="1" dirty="0">
                <a:cs typeface="Times New Roman" panose="02020603050405020304" pitchFamily="18" charset="0"/>
              </a:rPr>
              <a:t>деятель</a:t>
            </a:r>
            <a:r>
              <a:rPr lang="ru-RU" sz="2000" dirty="0"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cs typeface="Times New Roman" panose="02020603050405020304" pitchFamily="18" charset="0"/>
              </a:rPr>
              <a:t>военачальник</a:t>
            </a:r>
            <a:r>
              <a:rPr lang="ru-RU" sz="2000" dirty="0">
                <a:cs typeface="Times New Roman" panose="02020603050405020304" pitchFamily="18" charset="0"/>
              </a:rPr>
              <a:t> (полководец</a:t>
            </a:r>
            <a:r>
              <a:rPr lang="ru-RU" sz="2000" dirty="0" smtClean="0"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cs typeface="Times New Roman" panose="02020603050405020304" pitchFamily="18" charset="0"/>
              </a:rPr>
              <a:t>дипломат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cs typeface="Times New Roman" panose="02020603050405020304" pitchFamily="18" charset="0"/>
              </a:rPr>
              <a:t>представитель </a:t>
            </a:r>
            <a:r>
              <a:rPr lang="ru-RU" sz="2000" b="1" dirty="0">
                <a:cs typeface="Times New Roman" panose="02020603050405020304" pitchFamily="18" charset="0"/>
              </a:rPr>
              <a:t>Церкви </a:t>
            </a:r>
            <a:r>
              <a:rPr lang="ru-RU" sz="2000" dirty="0">
                <a:cs typeface="Times New Roman" panose="02020603050405020304" pitchFamily="18" charset="0"/>
              </a:rPr>
              <a:t>(святой), </a:t>
            </a:r>
            <a:r>
              <a:rPr lang="ru-RU" sz="2000" b="1" dirty="0">
                <a:cs typeface="Times New Roman" panose="02020603050405020304" pitchFamily="18" charset="0"/>
              </a:rPr>
              <a:t>учёный</a:t>
            </a:r>
            <a:r>
              <a:rPr lang="ru-RU" sz="2000" dirty="0">
                <a:cs typeface="Times New Roman" panose="02020603050405020304" pitchFamily="18" charset="0"/>
              </a:rPr>
              <a:t> (исследователь</a:t>
            </a:r>
            <a:r>
              <a:rPr lang="ru-RU" sz="2000" dirty="0" smtClean="0"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cs typeface="Times New Roman" panose="02020603050405020304" pitchFamily="18" charset="0"/>
              </a:rPr>
              <a:t>художник</a:t>
            </a:r>
            <a:r>
              <a:rPr lang="ru-RU" sz="2000" dirty="0"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cs typeface="Times New Roman" panose="02020603050405020304" pitchFamily="18" charset="0"/>
              </a:rPr>
              <a:t>поэт</a:t>
            </a:r>
            <a:r>
              <a:rPr lang="ru-RU" sz="2000" dirty="0">
                <a:cs typeface="Times New Roman" panose="02020603050405020304" pitchFamily="18" charset="0"/>
              </a:rPr>
              <a:t> (писатель), </a:t>
            </a:r>
            <a:r>
              <a:rPr lang="ru-RU" sz="2000" b="1" dirty="0" smtClean="0">
                <a:cs typeface="Times New Roman" panose="02020603050405020304" pitchFamily="18" charset="0"/>
              </a:rPr>
              <a:t>композитор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cs typeface="Times New Roman" panose="02020603050405020304" pitchFamily="18" charset="0"/>
              </a:rPr>
              <a:t>представители </a:t>
            </a:r>
            <a:r>
              <a:rPr lang="ru-RU" sz="2000" dirty="0">
                <a:cs typeface="Times New Roman" panose="02020603050405020304" pitchFamily="18" charset="0"/>
              </a:rPr>
              <a:t>других видов общественной и государственной деятельности</a:t>
            </a:r>
            <a:r>
              <a:rPr lang="ru-RU" sz="2000">
                <a:cs typeface="Times New Roman" panose="02020603050405020304" pitchFamily="18" charset="0"/>
              </a:rPr>
              <a:t>, </a:t>
            </a:r>
            <a:r>
              <a:rPr lang="ru-RU" sz="2000" b="1" smtClean="0">
                <a:cs typeface="Times New Roman" panose="02020603050405020304" pitchFamily="18" charset="0"/>
              </a:rPr>
              <a:t>охватывающие </a:t>
            </a:r>
            <a:r>
              <a:rPr lang="ru-RU" sz="2000" b="1" dirty="0">
                <a:cs typeface="Times New Roman" panose="02020603050405020304" pitchFamily="18" charset="0"/>
              </a:rPr>
              <a:t>весь спектр российского гражданского </a:t>
            </a:r>
            <a:r>
              <a:rPr lang="ru-RU" sz="2000" b="1" dirty="0" smtClean="0">
                <a:cs typeface="Times New Roman" panose="02020603050405020304" pitchFamily="18" charset="0"/>
              </a:rPr>
              <a:t>общества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6477" y="-1"/>
            <a:ext cx="6276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Содержательная 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основа программы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25440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939A5-644C-41E8-A3E9-4EBBB53A5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16" y="-34290"/>
            <a:ext cx="12192000" cy="6892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30B49-07C6-404E-9C7E-D0F1C76276B6}"/>
              </a:ext>
            </a:extLst>
          </p:cNvPr>
          <p:cNvSpPr txBox="1"/>
          <p:nvPr/>
        </p:nvSpPr>
        <p:spPr>
          <a:xfrm>
            <a:off x="11426414" y="116142"/>
            <a:ext cx="54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649" y="5880100"/>
            <a:ext cx="1559263" cy="9779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348" y="183966"/>
            <a:ext cx="9370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Тематическое 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информационное пространство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7348" y="980729"/>
            <a:ext cx="10238763" cy="4740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«Святой благоверный князь Александр Невский – государь, дипломат, 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воин»</a:t>
            </a:r>
            <a:endParaRPr lang="ru-RU" sz="2000" dirty="0" smtClean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«Святой благоверный князь Дмитрий Донской –освободитель Руси»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Святой преподобный Сергий Радонежский – игумен всея Руси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«Великий князь Иван III – первый государь всея Руси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«Минин и Пожарский – День народного единства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«Багратион и Барклай-де-Толли – одна судьба, одно Отечество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«Святой праведный воин Фёдор Ушаков – адмирал флота и русский святой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«Адмирал Павел Нахимов – жизнь за Отечество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«Революция в России – торжество или трагедия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?»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«Самый главный человек в жизни – День матери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«История моей страны – история моей семьи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02309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939A5-644C-41E8-A3E9-4EBBB53A5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30B49-07C6-404E-9C7E-D0F1C76276B6}"/>
              </a:ext>
            </a:extLst>
          </p:cNvPr>
          <p:cNvSpPr txBox="1"/>
          <p:nvPr/>
        </p:nvSpPr>
        <p:spPr>
          <a:xfrm>
            <a:off x="11426414" y="116142"/>
            <a:ext cx="54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978" y="5381982"/>
            <a:ext cx="1746287" cy="10951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349" y="183966"/>
            <a:ext cx="5775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Центральные элементы программы: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7349" y="1858325"/>
            <a:ext cx="113267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cs typeface="Times New Roman" panose="02020603050405020304" pitchFamily="18" charset="0"/>
              </a:rPr>
              <a:t>Сценарии </a:t>
            </a:r>
            <a:r>
              <a:rPr lang="ru-RU" sz="2400" b="1" dirty="0">
                <a:cs typeface="Times New Roman" panose="02020603050405020304" pitchFamily="18" charset="0"/>
              </a:rPr>
              <a:t>тематических классных </a:t>
            </a:r>
            <a:r>
              <a:rPr lang="ru-RU" sz="2400" b="1" dirty="0" smtClean="0">
                <a:cs typeface="Times New Roman" panose="02020603050405020304" pitchFamily="18" charset="0"/>
              </a:rPr>
              <a:t>часов: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cs typeface="Times New Roman" panose="02020603050405020304" pitchFamily="18" charset="0"/>
              </a:rPr>
              <a:t>направлены </a:t>
            </a:r>
            <a:r>
              <a:rPr lang="ru-RU" sz="2400" dirty="0">
                <a:cs typeface="Times New Roman" panose="02020603050405020304" pitchFamily="18" charset="0"/>
              </a:rPr>
              <a:t>на развитие </a:t>
            </a:r>
            <a:r>
              <a:rPr lang="ru-RU" sz="2400" dirty="0" smtClean="0">
                <a:cs typeface="Times New Roman" panose="02020603050405020304" pitchFamily="18" charset="0"/>
              </a:rPr>
              <a:t>мотивации </a:t>
            </a:r>
            <a:r>
              <a:rPr lang="ru-RU" sz="2400" dirty="0">
                <a:cs typeface="Times New Roman" panose="02020603050405020304" pitchFamily="18" charset="0"/>
              </a:rPr>
              <a:t>к познанию и </a:t>
            </a:r>
            <a:r>
              <a:rPr lang="ru-RU" sz="2400" dirty="0" smtClean="0">
                <a:cs typeface="Times New Roman" panose="02020603050405020304" pitchFamily="18" charset="0"/>
              </a:rPr>
              <a:t>творчеству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cs typeface="Times New Roman" panose="02020603050405020304" pitchFamily="18" charset="0"/>
              </a:rPr>
              <a:t>способствуют </a:t>
            </a:r>
            <a:r>
              <a:rPr lang="ru-RU" sz="2400" dirty="0">
                <a:cs typeface="Times New Roman" panose="02020603050405020304" pitchFamily="18" charset="0"/>
              </a:rPr>
              <a:t>обеспечению их эмоционального </a:t>
            </a:r>
            <a:r>
              <a:rPr lang="ru-RU" sz="2400" dirty="0" smtClean="0">
                <a:cs typeface="Times New Roman" panose="02020603050405020304" pitchFamily="18" charset="0"/>
              </a:rPr>
              <a:t>благополучия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cs typeface="Times New Roman" panose="02020603050405020304" pitchFamily="18" charset="0"/>
              </a:rPr>
              <a:t>приобщают </a:t>
            </a:r>
            <a:r>
              <a:rPr lang="ru-RU" sz="2400" dirty="0">
                <a:cs typeface="Times New Roman" panose="02020603050405020304" pitchFamily="18" charset="0"/>
              </a:rPr>
              <a:t>к традиционным нравственным </a:t>
            </a:r>
            <a:r>
              <a:rPr lang="ru-RU" sz="2400" dirty="0" smtClean="0">
                <a:cs typeface="Times New Roman" panose="02020603050405020304" pitchFamily="18" charset="0"/>
              </a:rPr>
              <a:t>ценностям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cs typeface="Times New Roman" panose="02020603050405020304" pitchFamily="18" charset="0"/>
              </a:rPr>
              <a:t>создают </a:t>
            </a:r>
            <a:r>
              <a:rPr lang="ru-RU" sz="2400" dirty="0">
                <a:cs typeface="Times New Roman" panose="02020603050405020304" pitchFamily="18" charset="0"/>
              </a:rPr>
              <a:t>условия для интеллектуального и духовного развития </a:t>
            </a:r>
            <a:r>
              <a:rPr lang="ru-RU" sz="2400" dirty="0" smtClean="0">
                <a:cs typeface="Times New Roman" panose="02020603050405020304" pitchFamily="18" charset="0"/>
              </a:rPr>
              <a:t>личности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cs typeface="Times New Roman" panose="02020603050405020304" pitchFamily="18" charset="0"/>
              </a:rPr>
              <a:t>обеспечивают </a:t>
            </a:r>
            <a:r>
              <a:rPr lang="ru-RU" sz="2400" dirty="0">
                <a:cs typeface="Times New Roman" panose="02020603050405020304" pitchFamily="18" charset="0"/>
              </a:rPr>
              <a:t>взаимодействие педагога с семьями </a:t>
            </a:r>
            <a:r>
              <a:rPr lang="ru-RU" sz="2400" dirty="0" smtClean="0">
                <a:cs typeface="Times New Roman" panose="02020603050405020304" pitchFamily="18" charset="0"/>
              </a:rPr>
              <a:t>школьников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endParaRPr lang="ru-RU" sz="2400" dirty="0"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sz="2400" b="1" dirty="0" smtClean="0"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cs typeface="Times New Roman" panose="02020603050405020304" pitchFamily="18" charset="0"/>
              </a:rPr>
              <a:t>еатрализованная постановка (репетиционная деятельность)</a:t>
            </a:r>
          </a:p>
          <a:p>
            <a:pPr lvl="0" algn="just">
              <a:defRPr/>
            </a:pPr>
            <a:endParaRPr lang="ru-RU" sz="2400" b="1" dirty="0" smtClean="0"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sz="2400" b="1" dirty="0" smtClean="0">
                <a:cs typeface="Times New Roman" panose="02020603050405020304" pitchFamily="18" charset="0"/>
              </a:rPr>
              <a:t>3. Выездные мероприятия </a:t>
            </a:r>
            <a:r>
              <a:rPr lang="en-US" sz="2400" dirty="0">
                <a:cs typeface="Times New Roman" panose="02020603050405020304" pitchFamily="18" charset="0"/>
              </a:rPr>
              <a:t>	</a:t>
            </a:r>
            <a:endParaRPr lang="ru-RU" sz="2400" dirty="0" smtClean="0"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7349" y="891152"/>
            <a:ext cx="11776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Программа «Имя России» реализуется в формате общешкольного классного </a:t>
            </a:r>
            <a:r>
              <a:rPr lang="ru-RU" sz="2400" b="1" dirty="0" smtClean="0"/>
              <a:t>часа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9645" y="1424984"/>
            <a:ext cx="5824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1. Классный </a:t>
            </a:r>
            <a:r>
              <a:rPr lang="ru-RU" sz="2400" b="1" dirty="0">
                <a:cs typeface="Times New Roman" panose="02020603050405020304" pitchFamily="18" charset="0"/>
              </a:rPr>
              <a:t>час </a:t>
            </a:r>
            <a:r>
              <a:rPr lang="ru-RU" sz="2400" b="1" dirty="0" smtClean="0">
                <a:cs typeface="Times New Roman" panose="02020603050405020304" pitchFamily="18" charset="0"/>
              </a:rPr>
              <a:t>(проектная деятельность)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421591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939A5-644C-41E8-A3E9-4EBBB53A5E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30B49-07C6-404E-9C7E-D0F1C76276B6}"/>
              </a:ext>
            </a:extLst>
          </p:cNvPr>
          <p:cNvSpPr txBox="1"/>
          <p:nvPr/>
        </p:nvSpPr>
        <p:spPr>
          <a:xfrm>
            <a:off x="11249025" y="116142"/>
            <a:ext cx="724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649" y="4986201"/>
            <a:ext cx="1559263" cy="977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649" y="4986201"/>
            <a:ext cx="1559263" cy="9779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024" y="3639549"/>
            <a:ext cx="69299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400" b="1" dirty="0" smtClean="0"/>
              <a:t>Сайт </a:t>
            </a:r>
            <a:r>
              <a:rPr lang="ru-RU" sz="2400" b="1" dirty="0"/>
              <a:t>отдела </a:t>
            </a:r>
            <a:endParaRPr lang="ru-RU" sz="2400" b="1" dirty="0" smtClean="0"/>
          </a:p>
          <a:p>
            <a:pPr lvl="0" algn="just">
              <a:defRPr/>
            </a:pPr>
            <a:r>
              <a:rPr lang="ru-RU" sz="2400" b="1" dirty="0" smtClean="0"/>
              <a:t>религиозного </a:t>
            </a:r>
          </a:p>
          <a:p>
            <a:pPr lvl="0" algn="just">
              <a:defRPr/>
            </a:pPr>
            <a:r>
              <a:rPr lang="ru-RU" sz="2400" b="1" dirty="0" smtClean="0"/>
              <a:t>образования Московской</a:t>
            </a:r>
          </a:p>
          <a:p>
            <a:pPr lvl="0" algn="just">
              <a:defRPr/>
            </a:pPr>
            <a:r>
              <a:rPr lang="ru-RU" sz="2400" b="1" dirty="0" smtClean="0"/>
              <a:t> </a:t>
            </a:r>
            <a:r>
              <a:rPr lang="ru-RU" sz="2400" b="1" dirty="0"/>
              <a:t>епархии </a:t>
            </a:r>
            <a:endParaRPr lang="ru-RU" sz="2400" b="1" dirty="0" smtClean="0"/>
          </a:p>
          <a:p>
            <a:pPr lvl="0" algn="just">
              <a:defRPr/>
            </a:pPr>
            <a:r>
              <a:rPr lang="en-US" sz="2400" b="1" dirty="0" smtClean="0"/>
              <a:t> </a:t>
            </a:r>
            <a:r>
              <a:rPr lang="en-US" sz="2400" b="1" dirty="0">
                <a:hlinkClick r:id="rId5"/>
              </a:rPr>
              <a:t>https://oroik.com/v-pomoshh-pedagogu-opk</a:t>
            </a:r>
            <a:r>
              <a:rPr lang="en-US" sz="2400" b="1" dirty="0" smtClean="0">
                <a:hlinkClick r:id="rId5"/>
              </a:rPr>
              <a:t>/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024" y="1176162"/>
            <a:ext cx="43626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400" b="1" dirty="0"/>
              <a:t>Сайт проекта </a:t>
            </a:r>
            <a:r>
              <a:rPr lang="ru-RU" sz="2400" b="1" dirty="0" smtClean="0"/>
              <a:t>«</a:t>
            </a:r>
            <a:r>
              <a:rPr lang="ru-RU" sz="2400" b="1" dirty="0"/>
              <a:t>Имя России» </a:t>
            </a:r>
            <a:endParaRPr lang="ru-RU" sz="2400" b="1" dirty="0" smtClean="0"/>
          </a:p>
          <a:p>
            <a:pPr lvl="0" algn="just">
              <a:defRPr/>
            </a:pPr>
            <a:r>
              <a:rPr lang="en-US" sz="2400" b="1" dirty="0" smtClean="0">
                <a:hlinkClick r:id="rId6"/>
              </a:rPr>
              <a:t>https</a:t>
            </a:r>
            <a:r>
              <a:rPr lang="en-US" sz="2400" b="1" dirty="0">
                <a:hlinkClick r:id="rId6"/>
              </a:rPr>
              <a:t>://imya-rossii.ru</a:t>
            </a:r>
            <a:r>
              <a:rPr lang="en-US" sz="2400" b="1" dirty="0" smtClean="0">
                <a:hlinkClick r:id="rId6"/>
              </a:rPr>
              <a:t>/</a:t>
            </a:r>
            <a:endParaRPr lang="en-US" sz="2400" b="1" dirty="0"/>
          </a:p>
          <a:p>
            <a:pPr lvl="0" algn="just">
              <a:defRPr/>
            </a:pPr>
            <a:endParaRPr lang="en-US" sz="2400" b="1" dirty="0"/>
          </a:p>
          <a:p>
            <a:pPr lvl="0" algn="just">
              <a:defRPr/>
            </a:pPr>
            <a:endParaRPr lang="en-US" sz="2400" b="1" dirty="0"/>
          </a:p>
          <a:p>
            <a:pPr lvl="0" algn="just">
              <a:defRPr/>
            </a:pPr>
            <a:endParaRPr lang="en-US" sz="2400" b="1" dirty="0"/>
          </a:p>
          <a:p>
            <a:pPr lvl="0" algn="just">
              <a:defRPr/>
            </a:pPr>
            <a:endParaRPr lang="ru-RU" sz="24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5401FE-2B5F-4569-A92A-A681A37319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6195" y="1049389"/>
            <a:ext cx="1888749" cy="18887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090547-228C-4EAD-A0C6-7FDE5A5A31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6774" y="3202608"/>
            <a:ext cx="1981050" cy="20098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06999" y="2277001"/>
            <a:ext cx="48690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cs typeface="Times New Roman" panose="02020603050405020304" pitchFamily="18" charset="0"/>
              </a:rPr>
              <a:t>Приглашаем всех желающих с сентября 2022 года включиться в реализацию данной </a:t>
            </a:r>
            <a:r>
              <a:rPr lang="ru-RU" sz="2800" b="1" dirty="0" smtClean="0">
                <a:cs typeface="Times New Roman" panose="02020603050405020304" pitchFamily="18" charset="0"/>
              </a:rPr>
              <a:t>программы</a:t>
            </a:r>
            <a:endParaRPr lang="ru-RU" sz="2800" b="1" dirty="0">
              <a:cs typeface="Times New Roman" panose="02020603050405020304" pitchFamily="18" charset="0"/>
            </a:endParaRPr>
          </a:p>
          <a:p>
            <a:pPr algn="ctr"/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7349" y="183966"/>
            <a:ext cx="7777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chemeClr val="bg1"/>
                </a:solidFill>
              </a:rPr>
              <a:t>Информационно-методическое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3546319129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</TotalTime>
  <Words>591</Words>
  <Application>Microsoft Office PowerPoint</Application>
  <PresentationFormat>Широкоэкранный</PresentationFormat>
  <Paragraphs>107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Антоний Мохов</dc:creator>
  <cp:lastModifiedBy>Ершова Т.А.</cp:lastModifiedBy>
  <cp:revision>91</cp:revision>
  <cp:lastPrinted>2021-10-19T07:09:10Z</cp:lastPrinted>
  <dcterms:created xsi:type="dcterms:W3CDTF">2020-07-01T08:19:51Z</dcterms:created>
  <dcterms:modified xsi:type="dcterms:W3CDTF">2022-01-31T09:58:42Z</dcterms:modified>
</cp:coreProperties>
</file>