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268" r:id="rId2"/>
    <p:sldId id="260" r:id="rId3"/>
    <p:sldId id="315" r:id="rId4"/>
    <p:sldId id="311" r:id="rId5"/>
    <p:sldId id="316" r:id="rId6"/>
    <p:sldId id="317" r:id="rId7"/>
    <p:sldId id="318" r:id="rId8"/>
    <p:sldId id="319" r:id="rId9"/>
    <p:sldId id="320" r:id="rId10"/>
  </p:sldIdLst>
  <p:sldSz cx="9144000" cy="6858000" type="screen4x3"/>
  <p:notesSz cx="9918700" cy="67818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4" autoAdjust="0"/>
    <p:restoredTop sz="98314" autoAdjust="0"/>
  </p:normalViewPr>
  <p:slideViewPr>
    <p:cSldViewPr>
      <p:cViewPr>
        <p:scale>
          <a:sx n="100" d="100"/>
          <a:sy n="100" d="100"/>
        </p:scale>
        <p:origin x="-72" y="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18302" y="0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ru-RU" smtClean="0"/>
              <a:t>21.10.2013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41533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18302" y="6441533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AEAACD3-FBD5-4448-AEB5-F1D06FCE7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7033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18302" y="0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21.10.2013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8000"/>
            <a:ext cx="3392488" cy="254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1870" y="3221355"/>
            <a:ext cx="7934960" cy="3051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41533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18302" y="6441533"/>
            <a:ext cx="429810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D1A12-EF5C-47E5-BBE0-DD8FB6697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2859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A0F55-E129-4C59-A145-393D36FB90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2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5B544-70DC-49BF-A840-6672411863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5B544-70DC-49BF-A840-6672411863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16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5B544-70DC-49BF-A840-6672411863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7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5B544-70DC-49BF-A840-6672411863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848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5B544-70DC-49BF-A840-6672411863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922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F9BD8-5134-49A1-954C-D55DB397AB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569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BC5E3-904E-48BF-AEB3-465910984E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850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468FA-4546-4067-AFEF-8F87EED63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5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BFE3C-C355-4024-AFBA-C45A9355BF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84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54F1F-569F-40EB-8D75-78F777A38D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4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13F51-FCFC-4DDC-876E-8DFC223297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4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4F3A4-7989-47E8-843F-D8B234499F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1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13078-04B2-4CAB-BF4C-EA1F3E6AA7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7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4FEBA-3691-480A-BC43-538BEB48AC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4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FA481-A04E-45EB-894E-EC1FE28186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73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DFB10-5B23-4F93-B131-BF36090CDF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2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425B544-70DC-49BF-A840-6672411863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99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198688"/>
            <a:ext cx="5840413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525"/>
            <a:ext cx="4248472" cy="31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76575"/>
            <a:ext cx="5938019" cy="348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404165"/>
              </p:ext>
            </p:extLst>
          </p:nvPr>
        </p:nvGraphicFramePr>
        <p:xfrm>
          <a:off x="323528" y="836712"/>
          <a:ext cx="7632848" cy="5531288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2736304"/>
              </a:tblGrid>
              <a:tr h="1042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Выявленное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(абзац) нормативного правового акта и нормативный правовой акт, требования которого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38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Уставом проверяемой образовательной организации не предусмотрена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ответственность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инженерно-технических, учебно-воспитательных, медицинских и иных работников, осуществляющих вспомогательные функции образовательных организаций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ч. 3 ст. 52 Федерального закона от 29 декабря 2012 г. № 273-ФЗ «Об образовании в Российской Федерации»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261110"/>
              </p:ext>
            </p:extLst>
          </p:nvPr>
        </p:nvGraphicFramePr>
        <p:xfrm>
          <a:off x="539552" y="404664"/>
          <a:ext cx="6912172" cy="6120680"/>
        </p:xfrm>
        <a:graphic>
          <a:graphicData uri="http://schemas.openxmlformats.org/drawingml/2006/table">
            <a:tbl>
              <a:tblPr firstRow="1" firstCol="1" bandRow="1"/>
              <a:tblGrid>
                <a:gridCol w="4248472"/>
                <a:gridCol w="2663700"/>
              </a:tblGrid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Выявленное нарушение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6" marR="5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(абзац) нормативного правового акта и нормативный правовой акт, требования которого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6" marR="5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38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Уставом проверяемой образовательной организации не предусмотрены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права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инженерно-технических, учебно-воспитательных, медицинских и иных работников, осуществляющих вспомогательные функции образовательных организаций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6" marR="5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ч. 3 ст. 52 Федерального закона от 29 декабря 2012 г. № 273-ФЗ «Об образовании в Российской Федерации»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56" marR="5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8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04558"/>
              </p:ext>
            </p:extLst>
          </p:nvPr>
        </p:nvGraphicFramePr>
        <p:xfrm>
          <a:off x="539552" y="908720"/>
          <a:ext cx="7200800" cy="5695950"/>
        </p:xfrm>
        <a:graphic>
          <a:graphicData uri="http://schemas.openxmlformats.org/drawingml/2006/table">
            <a:tbl>
              <a:tblPr firstRow="1" firstCol="1" bandRow="1"/>
              <a:tblGrid>
                <a:gridCol w="4176464"/>
                <a:gridCol w="3024336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Выявленное нарушение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(абзац) нормативного правового акта и нормативный правовой акт, требования которого </a:t>
                      </a:r>
                      <a:r>
                        <a:rPr lang="ru-RU" sz="17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Уставом проверяемой образовательной организации не предусмотрены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обязанности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инженерно-технических, учебно-воспитательных, медицинских и иных работников, осуществляющих вспомогательные функции образовательных организаций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ч. 3 ст. 52 Федерального закона от 29 декабря 2012 г. № 273-ФЗ «Об образовании в Российской Федерации»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504745"/>
              </p:ext>
            </p:extLst>
          </p:nvPr>
        </p:nvGraphicFramePr>
        <p:xfrm>
          <a:off x="395536" y="533152"/>
          <a:ext cx="7806827" cy="5958840"/>
        </p:xfrm>
        <a:graphic>
          <a:graphicData uri="http://schemas.openxmlformats.org/drawingml/2006/table">
            <a:tbl>
              <a:tblPr firstRow="1" firstCol="1" bandRow="1"/>
              <a:tblGrid>
                <a:gridCol w="5244063"/>
                <a:gridCol w="2562764"/>
              </a:tblGrid>
              <a:tr h="131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Выявленное нарушение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(абзац) нормативного правового акта и нормативный правовой акт, требования которого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67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Уставом и штатным расписанием проверяемой образовательной организации введена должность «Председатель правления», не предусмотренная номенклатурой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от 8 августа 2013 г. № 678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ст. 25, п. 4. ч. 3 ст.28, ч. 2 ст. 46 Федерального закона от 29 декабря 2012 г. № 273-ФЗ «Об образовании в Российской Федерации»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90" marR="42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2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573943"/>
              </p:ext>
            </p:extLst>
          </p:nvPr>
        </p:nvGraphicFramePr>
        <p:xfrm>
          <a:off x="251520" y="188640"/>
          <a:ext cx="7488832" cy="6694932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2592288"/>
              </a:tblGrid>
              <a:tr h="1173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Выявленное нарушение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(абзац) нормативного правового акта и нормативный правовой акт, требования которого </a:t>
                      </a:r>
                      <a:r>
                        <a:rPr lang="ru-RU" sz="17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24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Штатным расписанием проверяемой образовательной организации введены должности «Член правления», «Заместитель директора по учебной работе», «Заместитель директора по духовно-нравственному воспитанию» и др. не предусмотренная номенклатурой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от 8 августа 2013 г. № 678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ст. 25, п. 4. ч. 3 ст.28, ч. 2 ст. 46 Федерального закона от 29 декабря 2012 г. № 273-ФЗ «Об образовании в Российской Федерации»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276036"/>
              </p:ext>
            </p:extLst>
          </p:nvPr>
        </p:nvGraphicFramePr>
        <p:xfrm>
          <a:off x="251520" y="331553"/>
          <a:ext cx="7488832" cy="6239256"/>
        </p:xfrm>
        <a:graphic>
          <a:graphicData uri="http://schemas.openxmlformats.org/drawingml/2006/table">
            <a:tbl>
              <a:tblPr firstRow="1" firstCol="1" bandRow="1"/>
              <a:tblGrid>
                <a:gridCol w="3738381"/>
                <a:gridCol w="3750451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Выявленное нарушение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(абзац) нормативного правового акта и нормативный правовой акт, требования которого </a:t>
                      </a:r>
                      <a:r>
                        <a:rPr lang="ru-RU" sz="17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1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Подраздел «Основные сведения» не содержит информацию о режиме работы образовательной организации на официальном сайте 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http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://... Подраздел «Основные сведения» не содержит информацию о режиме работы образовательной организации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 3.1 Требований к структуре официального сайта образовательной организации в информационно-телекоммуникационной сети «Интернет» и форму представления на нем информации, утвержденных приказом Рособрнадзора от 29.05.2014 г. № 785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2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299402"/>
              </p:ext>
            </p:extLst>
          </p:nvPr>
        </p:nvGraphicFramePr>
        <p:xfrm>
          <a:off x="395536" y="548680"/>
          <a:ext cx="7416824" cy="5718408"/>
        </p:xfrm>
        <a:graphic>
          <a:graphicData uri="http://schemas.openxmlformats.org/drawingml/2006/table">
            <a:tbl>
              <a:tblPr firstRow="1" firstCol="1" bandRow="1"/>
              <a:tblGrid>
                <a:gridCol w="3168352"/>
                <a:gridCol w="4248472"/>
              </a:tblGrid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Выявленное нарушение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(абзац) нормативного правового акта и нормативный правовой акт, требования которого </a:t>
                      </a:r>
                      <a:r>
                        <a:rPr lang="ru-RU" sz="17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Подраздел «Документы» не содержит на главной странице подраздела план финансово-хозяйственной деятельности образовательной организации, коллективный договор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 3.3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информации, утвержденных приказом Рособрнадзора от 29.05.2014 № 785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3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837833"/>
              </p:ext>
            </p:extLst>
          </p:nvPr>
        </p:nvGraphicFramePr>
        <p:xfrm>
          <a:off x="323528" y="-372"/>
          <a:ext cx="7776864" cy="6316620"/>
        </p:xfrm>
        <a:graphic>
          <a:graphicData uri="http://schemas.openxmlformats.org/drawingml/2006/table">
            <a:tbl>
              <a:tblPr firstRow="1" firstCol="1" bandRow="1"/>
              <a:tblGrid>
                <a:gridCol w="4335034"/>
                <a:gridCol w="3441830"/>
              </a:tblGrid>
              <a:tr h="1269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Выявленное нарушение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 (абзац) нормативного правового акта и нормативный правовой акт, требования которого </a:t>
                      </a:r>
                      <a:r>
                        <a:rPr lang="ru-RU" sz="17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нарушены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6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Подраздел «Образование» не содержит информацию о реализуемых уровнях образования, информацию об аннотации к рабочим программам дисциплин (по каждой дисциплине в составе образовательной программы) с приложением их копий (при наличии)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 3.4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информации, утвержденных приказом Рособрнадзора от 29.05.2014 № 785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77" marR="49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7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944</TotalTime>
  <Words>604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94</cp:revision>
  <dcterms:created xsi:type="dcterms:W3CDTF">2012-01-23T04:44:04Z</dcterms:created>
  <dcterms:modified xsi:type="dcterms:W3CDTF">2022-02-01T20:49:39Z</dcterms:modified>
</cp:coreProperties>
</file>